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8" r:id="rId2"/>
    <p:sldId id="264" r:id="rId3"/>
    <p:sldId id="291" r:id="rId4"/>
    <p:sldId id="303" r:id="rId5"/>
    <p:sldId id="385" r:id="rId6"/>
    <p:sldId id="386" r:id="rId7"/>
    <p:sldId id="381" r:id="rId8"/>
    <p:sldId id="387" r:id="rId9"/>
    <p:sldId id="313" r:id="rId10"/>
    <p:sldId id="314" r:id="rId11"/>
    <p:sldId id="392" r:id="rId12"/>
    <p:sldId id="391" r:id="rId13"/>
    <p:sldId id="388" r:id="rId14"/>
    <p:sldId id="389" r:id="rId15"/>
    <p:sldId id="390" r:id="rId16"/>
    <p:sldId id="317" r:id="rId17"/>
    <p:sldId id="319" r:id="rId18"/>
    <p:sldId id="320" r:id="rId19"/>
    <p:sldId id="322" r:id="rId20"/>
    <p:sldId id="394" r:id="rId21"/>
    <p:sldId id="380" r:id="rId22"/>
    <p:sldId id="329" r:id="rId23"/>
    <p:sldId id="39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3772"/>
  </p:normalViewPr>
  <p:slideViewPr>
    <p:cSldViewPr snapToGrid="0" snapToObjects="1">
      <p:cViewPr>
        <p:scale>
          <a:sx n="160" d="100"/>
          <a:sy n="160" d="100"/>
        </p:scale>
        <p:origin x="144" y="-9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63117-D3FF-734D-A3CE-E6B2A61477D0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3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0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70CB90-E151-3141-A133-64DCACF4A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614831-DCBA-5D44-81CA-E663049CA1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012" y="2020871"/>
            <a:ext cx="7772400" cy="24871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Logistic Regression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570" y="4683242"/>
            <a:ext cx="8799285" cy="1386632"/>
          </a:xfrm>
        </p:spPr>
        <p:txBody>
          <a:bodyPr/>
          <a:lstStyle/>
          <a:p>
            <a:r>
              <a:rPr lang="en-US" dirty="0"/>
              <a:t>Juan Pablo Lewinger</a:t>
            </a:r>
          </a:p>
          <a:p>
            <a:r>
              <a:rPr lang="en-US" dirty="0"/>
              <a:t>June 29, 2021</a:t>
            </a:r>
          </a:p>
        </p:txBody>
      </p:sp>
    </p:spTree>
    <p:extLst>
      <p:ext uri="{BB962C8B-B14F-4D97-AF65-F5344CB8AC3E}">
        <p14:creationId xmlns:p14="http://schemas.microsoft.com/office/powerpoint/2010/main" val="253196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What do we use? A model that guarantees the probability the event occurs will lie in the [0, 1] range.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Since the odds is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log(odds) is 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can model the log(odds) as a linear function of X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odds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Equivalently: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is called the logistic or logit function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6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90219" y="14176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0219" y="141760"/>
                <a:ext cx="7886700" cy="1325563"/>
              </a:xfrm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219" y="1216498"/>
                <a:ext cx="8553781" cy="5030192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Log odds for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X+1</a:t>
                </a:r>
                <a:r>
                  <a:rPr lang="en-US" sz="2400" dirty="0"/>
                  <a:t> </a:t>
                </a:r>
                <a14:m/>
              </a:p>
              <a:p>
                <a:pPr marL="0" lvl="0" indent="0">
                  <a:lnSpc>
                    <a:spcPct val="150000"/>
                  </a:lnSpc>
                  <a:buNone/>
                </a:pPr>
                <a:endParaRPr lang="en-US" sz="22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  <a:p>
                <a:pPr lvl="0"/>
                <a:r>
                  <a:rPr lang="en-US" sz="2400" dirty="0"/>
                  <a:t>Subtracting the two equations we get: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Left-hand side is log odds ratio for a 1 unit increase in X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219" y="1216498"/>
                <a:ext cx="8553781" cy="5030192"/>
              </a:xfrm>
              <a:blipFill>
                <a:blip r:embed="rId3"/>
                <a:stretch>
                  <a:fillRect l="-1187" t="-1763" b="-8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0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742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5C00035-9A10-7342-B0EF-F6000696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8" y="2409091"/>
            <a:ext cx="4670181" cy="39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0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left or right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187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FE6B86-DEFF-4C4D-AA36-45752D4F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0" y="2863081"/>
            <a:ext cx="4362451" cy="39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makes curve flatter or steeper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187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443CCC-ACF4-864F-9272-24EEE271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35" y="2979859"/>
            <a:ext cx="4804690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Changing 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makes curve decreasing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187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09AC62-91ED-2942-9A5C-351A6416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19" y="3220008"/>
            <a:ext cx="3467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3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In linear regression the coefficient are estimated by least least squares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Least squares finds the line that best fits the observed data: it minimizes the sum of the vertical distances from the observations to the line. </a:t>
                </a:r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In logistic regression we find/estimate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that that minimizes the sum of an ‘alternative’ measure of distance between the points to the logistic curve.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This method is called </a:t>
                </a:r>
                <a:r>
                  <a:rPr lang="en-US" sz="2200" i="1" dirty="0"/>
                  <a:t>maximum likelihood estimation</a:t>
                </a: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  <a:blipFill>
                <a:blip r:embed="rId2"/>
                <a:stretch>
                  <a:fillRect l="-733" t="-478" r="-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46">
            <a:extLst>
              <a:ext uri="{FF2B5EF4-FFF2-40B4-BE49-F238E27FC236}">
                <a16:creationId xmlns:a16="http://schemas.microsoft.com/office/drawing/2014/main" id="{926C649B-2BC1-114A-B4EC-A6C12164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8729" b="5852"/>
          <a:stretch/>
        </p:blipFill>
        <p:spPr bwMode="auto">
          <a:xfrm>
            <a:off x="1987062" y="2625729"/>
            <a:ext cx="3147203" cy="19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2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030A0"/>
                </a:solidFill>
              </a:rPr>
              <a:t>Hypothesis testing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</p:spPr>
            <p:txBody>
              <a:bodyPr/>
              <a:lstStyle/>
              <a:p>
                <a:pPr marL="631825" lvl="1" indent="-342900">
                  <a:lnSpc>
                    <a:spcPct val="100000"/>
                  </a:lnSpc>
                </a:pPr>
                <a:r>
                  <a:rPr lang="en-US" sz="2400" dirty="0"/>
                  <a:t>The test of no association between X and Y is</a:t>
                </a:r>
              </a:p>
              <a:p>
                <a:pPr marL="457200" lvl="1" indent="-168275">
                  <a:lnSpc>
                    <a:spcPct val="100000"/>
                  </a:lnSpc>
                  <a:buNone/>
                </a:pPr>
                <a:r>
                  <a:rPr lang="en-US" sz="2400" dirty="0"/>
                  <a:t>		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: OR=1 vs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2400" dirty="0"/>
                  <a:t>1 </a:t>
                </a:r>
              </a:p>
              <a:p>
                <a:pPr marL="457200" lvl="1" indent="-168275">
                  <a:lnSpc>
                    <a:spcPct val="100000"/>
                  </a:lnSpc>
                </a:pPr>
                <a:r>
                  <a:rPr lang="en-US" sz="2400" dirty="0"/>
                  <a:t>This is equivalent to the test of the logistic regression slope</a:t>
                </a:r>
              </a:p>
              <a:p>
                <a:pPr marL="457200" lvl="1" indent="-168275">
                  <a:lnSpc>
                    <a:spcPct val="100000"/>
                  </a:lnSpc>
                  <a:buNone/>
                </a:pPr>
                <a:r>
                  <a:rPr lang="en-US" sz="2400" dirty="0"/>
                  <a:t>		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515938" lvl="0" indent="-227013">
                  <a:lnSpc>
                    <a:spcPct val="100000"/>
                  </a:lnSpc>
                </a:pPr>
                <a:r>
                  <a:rPr lang="en-US" sz="2400" dirty="0"/>
                  <a:t>The test of the logistic regression slope is analogous to the test of the linear regression slope where the slope parameter </a:t>
                </a:r>
                <a:r>
                  <a:rPr lang="en-US" sz="2400" dirty="0">
                    <a:sym typeface="Symbol"/>
                  </a:rPr>
                  <a:t></a:t>
                </a:r>
                <a:r>
                  <a:rPr lang="en-US" sz="2400" dirty="0"/>
                  <a:t> provides the measure of association between X and Y.</a:t>
                </a:r>
              </a:p>
              <a:p>
                <a:pPr marL="515938" lvl="0" indent="-227013">
                  <a:lnSpc>
                    <a:spcPct val="100000"/>
                  </a:lnSpc>
                </a:pPr>
                <a:r>
                  <a:rPr lang="en-US" sz="2400" dirty="0"/>
                  <a:t>The test statistic is computed in the same way as for linear regression: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pPr marL="515938" lvl="0" indent="-227013">
                  <a:lnSpc>
                    <a:spcPct val="100000"/>
                  </a:lnSpc>
                </a:pPr>
                <a:r>
                  <a:rPr lang="en-US" sz="2400" dirty="0"/>
                  <a:t>We reject 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if</a:t>
                </a:r>
                <a:r>
                  <a:rPr lang="en-US" sz="2400" baseline="-25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large, or equivalently if the p-value is small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  <a:blipFill>
                <a:blip r:embed="rId2"/>
                <a:stretch>
                  <a:fillRect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16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13" y="16417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13" y="1206500"/>
            <a:ext cx="8689813" cy="5487323"/>
          </a:xfrm>
        </p:spPr>
        <p:txBody>
          <a:bodyPr/>
          <a:lstStyle/>
          <a:p>
            <a:r>
              <a:rPr lang="en-US" sz="2400" dirty="0"/>
              <a:t>Logistic regression (logit model) in R can be fit using the </a:t>
            </a:r>
            <a:r>
              <a:rPr lang="en-US" sz="2400" dirty="0" err="1">
                <a:latin typeface="Courier" pitchFamily="2" charset="0"/>
              </a:rPr>
              <a:t>glm</a:t>
            </a:r>
            <a:r>
              <a:rPr lang="en-US" sz="2400" dirty="0">
                <a:latin typeface="Courier" pitchFamily="2" charset="0"/>
              </a:rPr>
              <a:t>() </a:t>
            </a:r>
            <a:r>
              <a:rPr lang="en-US" sz="2400" dirty="0"/>
              <a:t>function for generalized linear model</a:t>
            </a:r>
          </a:p>
          <a:p>
            <a:r>
              <a:rPr lang="en-US" sz="2400" dirty="0"/>
              <a:t>For example, to look at the association between binary Y (asthma) and continuous X (age)</a:t>
            </a:r>
          </a:p>
          <a:p>
            <a:pPr marL="2349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234950" indent="0">
              <a:buNone/>
            </a:pPr>
            <a:r>
              <a:rPr lang="en-US" sz="1600" dirty="0" err="1">
                <a:latin typeface="Courier" pitchFamily="2" charset="0"/>
              </a:rPr>
              <a:t>lr_age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glm</a:t>
            </a:r>
            <a:r>
              <a:rPr lang="en-US" sz="1600" dirty="0">
                <a:latin typeface="Courier" pitchFamily="2" charset="0"/>
              </a:rPr>
              <a:t>(asthma ~ age, family = "binomial”, data=</a:t>
            </a:r>
            <a:r>
              <a:rPr lang="en-US" sz="1600" dirty="0" err="1">
                <a:latin typeface="Courier" pitchFamily="2" charset="0"/>
              </a:rPr>
              <a:t>chs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summary(</a:t>
            </a:r>
            <a:r>
              <a:rPr lang="en-US" sz="1600" dirty="0" err="1">
                <a:latin typeface="Courier" pitchFamily="2" charset="0"/>
              </a:rPr>
              <a:t>lr_age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2349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Coefficients: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            Estimate Std. Error z value </a:t>
            </a:r>
            <a:r>
              <a:rPr lang="en-US" sz="1600" dirty="0" err="1">
                <a:latin typeface="Courier" pitchFamily="2" charset="0"/>
              </a:rPr>
              <a:t>Pr</a:t>
            </a:r>
            <a:r>
              <a:rPr lang="en-US" sz="1600" dirty="0">
                <a:latin typeface="Courier" pitchFamily="2" charset="0"/>
              </a:rPr>
              <a:t>(&gt;|z|)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(Intercept)   0.7521     1.9465   0.386    0.699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age          -0.1364     0.1278  -1.067    0.286</a:t>
            </a:r>
            <a:endParaRPr lang="en-US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343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8600"/>
                <a:ext cx="7886700" cy="49942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u="sng" dirty="0"/>
                  <a:t>Intercept</a:t>
                </a:r>
                <a:r>
                  <a:rPr lang="en-US" sz="2600" dirty="0"/>
                  <a:t>: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log odds</a:t>
                </a:r>
              </a:p>
              <a:p>
                <a:pPr marL="0" indent="0">
                  <a:buNone/>
                </a:pP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/>
                  <a:t>log odds when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600" dirty="0"/>
                  <a:t> odds when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0</a:t>
                </a:r>
              </a:p>
              <a:p>
                <a:pPr marL="0" indent="0">
                  <a:buNone/>
                </a:pPr>
                <a:r>
                  <a:rPr lang="en-US" sz="2600" dirty="0"/>
                  <a:t>From our output: </a:t>
                </a:r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/>
                  <a:t>exp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0.752</a:t>
                </a:r>
                <a:r>
                  <a:rPr lang="en-US" sz="2600" dirty="0"/>
                  <a:t>) = 2.12</a:t>
                </a:r>
              </a:p>
              <a:p>
                <a:r>
                  <a:rPr lang="en-US" sz="2600" dirty="0"/>
                  <a:t>The (estimated) odds of having asthma for a subject of age 0 is 2.12</a:t>
                </a:r>
              </a:p>
              <a:p>
                <a:r>
                  <a:rPr lang="en-US" sz="2600" u="sng" dirty="0"/>
                  <a:t>The intercept does not usually have a meaningful interpretation </a:t>
                </a:r>
                <a:r>
                  <a:rPr lang="en-US" sz="2600" dirty="0"/>
                  <a:t>(unless X is binary)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8600"/>
                <a:ext cx="7886700" cy="4994274"/>
              </a:xfrm>
              <a:blipFill>
                <a:blip r:embed="rId2"/>
                <a:stretch>
                  <a:fillRect l="-1447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1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3240"/>
            <a:ext cx="8229600" cy="732961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7030A0"/>
                </a:solidFill>
              </a:rPr>
              <a:t>Binary Outcomes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7866"/>
                <a:ext cx="8414980" cy="542398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Y=1 if an event (the outcome) occurs and Y=0 if it does not occur.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The outcome might inherently be dichotomous, e.g. asthmatic/non-asthmatic, MI/no MI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A dichotomous outcome could be created from a continuous variable e.g. if SBP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140 mmHg then Y = 1, if SBP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140 then Y = 0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Logistic regression is the most-commonly used regression for binary outcomes (Y=0,1)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Analog to linear regression for continuous outcomes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Goal is to determine if there is an association between X and the outcome 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7866"/>
                <a:ext cx="8414980" cy="5423985"/>
              </a:xfrm>
              <a:blipFill>
                <a:blip r:embed="rId3"/>
                <a:stretch>
                  <a:fillRect l="-1056" t="-935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45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343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498600"/>
                <a:ext cx="8364275" cy="49942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u="sng" dirty="0"/>
                  <a:t>Slope</a:t>
                </a:r>
                <a:r>
                  <a:rPr lang="en-US" sz="2600" dirty="0"/>
                  <a:t>: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log odds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log odds ratio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+1 vs. X, log odds change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changes   by 1 unit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/>
                  <a:t> odds ratio</a:t>
                </a:r>
              </a:p>
              <a:p>
                <a:r>
                  <a:rPr lang="en-US" sz="2600" dirty="0"/>
                  <a:t> From our output: </a:t>
                </a:r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/>
                  <a:t>exp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(-0.136</a:t>
                </a:r>
                <a:r>
                  <a:rPr lang="en-US" sz="2600" dirty="0"/>
                  <a:t>) = 0.87</a:t>
                </a:r>
              </a:p>
              <a:p>
                <a:r>
                  <a:rPr lang="en-US" sz="2600" dirty="0"/>
                  <a:t>The odds of having asthma has 0.87 times lower odds for each 1 year increase in age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498600"/>
                <a:ext cx="8364275" cy="4994274"/>
              </a:xfrm>
              <a:blipFill>
                <a:blip r:embed="rId2"/>
                <a:stretch>
                  <a:fillRect l="-1366" t="-2030" r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32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486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with Binary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2100"/>
                <a:ext cx="8248650" cy="4516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replicate the odds ratio obtained earlier if we do a logistic regression of asthma with binary sex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600" dirty="0" err="1">
                    <a:latin typeface="Courier" pitchFamily="2" charset="0"/>
                  </a:rPr>
                  <a:t>lr_sex</a:t>
                </a:r>
                <a:r>
                  <a:rPr lang="en-US" sz="1600" dirty="0">
                    <a:latin typeface="Courier" pitchFamily="2" charset="0"/>
                  </a:rPr>
                  <a:t> &lt;- </a:t>
                </a:r>
                <a:r>
                  <a:rPr lang="en-US" sz="1600" dirty="0" err="1">
                    <a:latin typeface="Courier" pitchFamily="2" charset="0"/>
                  </a:rPr>
                  <a:t>glm</a:t>
                </a:r>
                <a:r>
                  <a:rPr lang="en-US" sz="1600" dirty="0">
                    <a:latin typeface="Courier" pitchFamily="2" charset="0"/>
                  </a:rPr>
                  <a:t>(asthma ~ sex, family="binomial”, data=</a:t>
                </a:r>
                <a:r>
                  <a:rPr lang="en-US" sz="1600" dirty="0" err="1">
                    <a:latin typeface="Courier" pitchFamily="2" charset="0"/>
                  </a:rPr>
                  <a:t>chs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summary(</a:t>
                </a:r>
                <a:r>
                  <a:rPr lang="en-US" sz="1600" dirty="0" err="1">
                    <a:latin typeface="Courier" pitchFamily="2" charset="0"/>
                  </a:rPr>
                  <a:t>lr_sex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Coefficients: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            Estimate Std. Error z value </a:t>
                </a:r>
                <a:r>
                  <a:rPr lang="en-US" sz="1600" dirty="0" err="1">
                    <a:latin typeface="Courier" pitchFamily="2" charset="0"/>
                  </a:rPr>
                  <a:t>Pr</a:t>
                </a:r>
                <a:r>
                  <a:rPr lang="en-US" sz="1600" dirty="0">
                    <a:latin typeface="Courier" pitchFamily="2" charset="0"/>
                  </a:rPr>
                  <a:t>(&gt;|z|)   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(Intercept)  -1.4404     0.1118 -12.886   &lt;2e-16 ***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urier" pitchFamily="2" charset="0"/>
                  </a:rPr>
                  <a:t>sexM</a:t>
                </a:r>
                <a:r>
                  <a:rPr lang="en-US" sz="1600" dirty="0">
                    <a:latin typeface="Courier" pitchFamily="2" charset="0"/>
                  </a:rPr>
                  <a:t>          0.2300     0.1559   1.476     0.14</a:t>
                </a:r>
              </a:p>
              <a:p>
                <a:pPr marL="0" indent="0">
                  <a:buNone/>
                </a:pPr>
                <a:endParaRPr lang="en-US" sz="1600" dirty="0">
                  <a:latin typeface="Courier" pitchFamily="2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 estimate is exp(0.23) = 1.26 (same as before). P-value associated with test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not significant (p = 0.14).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2100"/>
                <a:ext cx="8248650" cy="4516438"/>
              </a:xfrm>
              <a:blipFill>
                <a:blip r:embed="rId2"/>
                <a:stretch>
                  <a:fillRect l="-1385" t="-2241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6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5238"/>
            <a:ext cx="8493369" cy="109582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7030A0"/>
                </a:solidFill>
              </a:rPr>
              <a:t>Logistic regression with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61421"/>
            <a:ext cx="8229600" cy="4627956"/>
          </a:xfrm>
        </p:spPr>
        <p:txBody>
          <a:bodyPr>
            <a:normAutofit/>
          </a:bodyPr>
          <a:lstStyle/>
          <a:p>
            <a:r>
              <a:rPr lang="en-US" sz="2400" dirty="0"/>
              <a:t>For multiple logistic regression we have: 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  <a:p>
            <a:pPr marL="0" indent="0">
              <a:buNone/>
            </a:pPr>
            <a:r>
              <a:rPr lang="en-US" sz="2400" dirty="0"/>
              <a:t>       logit(</a:t>
            </a:r>
            <a:r>
              <a:rPr lang="en-US" sz="2400" dirty="0">
                <a:sym typeface="Symbol"/>
              </a:rPr>
              <a:t>p</a:t>
            </a:r>
            <a:r>
              <a:rPr lang="en-US" sz="2400" dirty="0"/>
              <a:t>) =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>
                <a:sym typeface="Symbol"/>
              </a:rPr>
              <a:t>0</a:t>
            </a:r>
            <a:r>
              <a:rPr lang="en-US" sz="2400" dirty="0"/>
              <a:t> +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1</a:t>
            </a:r>
            <a:r>
              <a:rPr lang="en-US" sz="2400" dirty="0"/>
              <a:t> +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/>
              <a:t>2</a:t>
            </a:r>
            <a:r>
              <a:rPr lang="en-US" sz="2400" dirty="0"/>
              <a:t> X</a:t>
            </a:r>
            <a:r>
              <a:rPr lang="en-US" sz="2400" baseline="-25000" dirty="0"/>
              <a:t>2 </a:t>
            </a:r>
            <a:r>
              <a:rPr lang="en-US" sz="2400" dirty="0"/>
              <a:t>+ …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>
                <a:sym typeface="Symbol"/>
              </a:rPr>
              <a:t>p</a:t>
            </a:r>
            <a:r>
              <a:rPr lang="en-US" sz="2400" dirty="0"/>
              <a:t> </a:t>
            </a:r>
            <a:r>
              <a:rPr lang="en-US" sz="2400" dirty="0" err="1"/>
              <a:t>X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baseline="-25000" dirty="0"/>
          </a:p>
          <a:p>
            <a:pPr lvl="0"/>
            <a:r>
              <a:rPr lang="en-US" sz="2400" dirty="0"/>
              <a:t>The interpretation of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/>
              <a:t>1 </a:t>
            </a:r>
            <a:r>
              <a:rPr lang="en-US" sz="2400" dirty="0"/>
              <a:t>is the log-odds ratio for Y associated with a change of one unit in X</a:t>
            </a:r>
            <a:r>
              <a:rPr lang="en-US" sz="2400" baseline="-25000" dirty="0"/>
              <a:t>1</a:t>
            </a:r>
            <a:r>
              <a:rPr lang="en-US" sz="2400" dirty="0"/>
              <a:t> while keeping all other variables fixed.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2004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5238"/>
            <a:ext cx="8493369" cy="109582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7030A0"/>
                </a:solidFill>
              </a:rPr>
              <a:t>Logistic regression with multiple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61421"/>
                <a:ext cx="8229600" cy="46279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lr</a:t>
                </a:r>
                <a:r>
                  <a:rPr lang="en-US" sz="1600" dirty="0" err="1">
                    <a:latin typeface="Courier" pitchFamily="2" charset="0"/>
                  </a:rPr>
                  <a:t>_sex_age</a:t>
                </a:r>
                <a:r>
                  <a:rPr lang="en-US" sz="1600" dirty="0">
                    <a:latin typeface="Courier" pitchFamily="2" charset="0"/>
                  </a:rPr>
                  <a:t> = </a:t>
                </a:r>
                <a:r>
                  <a:rPr lang="en-US" sz="1600" dirty="0" err="1">
                    <a:latin typeface="Courier" pitchFamily="2" charset="0"/>
                  </a:rPr>
                  <a:t>glm</a:t>
                </a:r>
                <a:r>
                  <a:rPr lang="en-US" sz="1600" dirty="0">
                    <a:latin typeface="Courier" pitchFamily="2" charset="0"/>
                  </a:rPr>
                  <a:t>(asthma ~ sex + age, family='binomial', data=</a:t>
                </a:r>
                <a:r>
                  <a:rPr lang="en-US" sz="1600" dirty="0" err="1">
                    <a:latin typeface="Courier" pitchFamily="2" charset="0"/>
                  </a:rPr>
                  <a:t>chs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summary(</a:t>
                </a:r>
                <a:r>
                  <a:rPr lang="en-US" sz="1600" dirty="0" err="1">
                    <a:latin typeface="Courier" pitchFamily="2" charset="0"/>
                  </a:rPr>
                  <a:t>lr_sex_age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1600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Coefficients: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            Estimate Std. Error z value </a:t>
                </a:r>
                <a:r>
                  <a:rPr lang="en-US" sz="1600" dirty="0" err="1">
                    <a:latin typeface="Courier" pitchFamily="2" charset="0"/>
                  </a:rPr>
                  <a:t>Pr</a:t>
                </a:r>
                <a:r>
                  <a:rPr lang="en-US" sz="1600" dirty="0">
                    <a:latin typeface="Courier" pitchFamily="2" charset="0"/>
                  </a:rPr>
                  <a:t>(&gt;|z|)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(Intercept)   0.9373     1.9517   0.480    0.631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urier" pitchFamily="2" charset="0"/>
                  </a:rPr>
                  <a:t>sexM</a:t>
                </a:r>
                <a:r>
                  <a:rPr lang="en-US" sz="1600" dirty="0">
                    <a:latin typeface="Courier" pitchFamily="2" charset="0"/>
                  </a:rPr>
                  <a:t>          0.2491     0.1568   1.589    0.112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age          -0.1567     0.1285  -1.219    0.223</a:t>
                </a:r>
              </a:p>
              <a:p>
                <a:pPr marL="0" indent="0">
                  <a:buNone/>
                </a:pPr>
                <a:endParaRPr lang="en-US" sz="1600" dirty="0">
                  <a:latin typeface="Courier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600" dirty="0"/>
                  <a:t>exp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(-0.1567</a:t>
                </a:r>
                <a:r>
                  <a:rPr lang="en-US" sz="1600" dirty="0"/>
                  <a:t>) = 0.85.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the estimated log-odds ratio for asthma associated with a change of one year increase in age but keeping sex category </a:t>
                </a:r>
                <a:r>
                  <a:rPr lang="en-US" sz="1600"/>
                  <a:t>the same (</a:t>
                </a:r>
                <a:r>
                  <a:rPr lang="en-US" sz="1600" dirty="0"/>
                  <a:t>M or F) </a:t>
                </a:r>
                <a:endParaRPr lang="en-US" sz="1600" dirty="0">
                  <a:latin typeface="Courier" pitchFamily="2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61421"/>
                <a:ext cx="8229600" cy="4627956"/>
              </a:xfrm>
              <a:blipFill>
                <a:blip r:embed="rId2"/>
                <a:stretch>
                  <a:fillRect l="-463" t="-822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8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84" y="509360"/>
            <a:ext cx="8686800" cy="9657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Binary Outcomes and Proportions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With Y=0,1 we want to know the proportion of events.</a:t>
                </a:r>
              </a:p>
              <a:p>
                <a:r>
                  <a:rPr lang="en-US" dirty="0"/>
                  <a:t>The population proportion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sample proportion is denoted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= # of observations where Y=1/N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population proportion is estimated by the sample proportion</a:t>
                </a:r>
              </a:p>
              <a:p>
                <a:r>
                  <a:rPr lang="en-US" dirty="0"/>
                  <a:t>A 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is given by: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  <a:blipFill>
                <a:blip r:embed="rId3"/>
                <a:stretch>
                  <a:fillRect l="-736" t="-26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6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536878"/>
            <a:ext cx="8936181" cy="965755"/>
          </a:xfrm>
        </p:spPr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Associations Between Binary Y and Binary 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2632"/>
            <a:ext cx="8099714" cy="49951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Analogous to association between two continuous variables, we can look at associations between two categorical variables.</a:t>
            </a:r>
          </a:p>
          <a:p>
            <a:r>
              <a:rPr lang="en-US" dirty="0"/>
              <a:t>We use contingency tables to look at associations between binary a Y variable and categorical X variable.</a:t>
            </a:r>
          </a:p>
          <a:p>
            <a:pPr lvl="1"/>
            <a:r>
              <a:rPr lang="en-US" dirty="0"/>
              <a:t>When Y is binary and X is binary we have a 2x2 table</a:t>
            </a:r>
          </a:p>
          <a:p>
            <a:pPr lvl="1"/>
            <a:r>
              <a:rPr lang="en-US" dirty="0"/>
              <a:t>Tables summarize counts</a:t>
            </a:r>
          </a:p>
        </p:txBody>
      </p:sp>
    </p:spTree>
    <p:extLst>
      <p:ext uri="{BB962C8B-B14F-4D97-AF65-F5344CB8AC3E}">
        <p14:creationId xmlns:p14="http://schemas.microsoft.com/office/powerpoint/2010/main" val="104244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CAA-E7E1-EE49-B04A-AE466AC1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solidFill>
                  <a:srgbClr val="7030A0"/>
                </a:solidFill>
              </a:rPr>
              <a:t>Associations Between Binary Y and Binary X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97A-D9A6-AB4C-B53A-ED32394E9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2x2 table has the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An association between Y and X means the proportion/frequency of the event (Y=1) differs between those with X = 1 and X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7261-8BCF-9543-9787-9E1AD3D9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C61F1D-5072-0842-8F28-80F8C58C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488548"/>
              </p:ext>
            </p:extLst>
          </p:nvPr>
        </p:nvGraphicFramePr>
        <p:xfrm>
          <a:off x="1793631" y="2593730"/>
          <a:ext cx="4220306" cy="1811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643">
                  <a:extLst>
                    <a:ext uri="{9D8B030D-6E8A-4147-A177-3AD203B41FA5}">
                      <a16:colId xmlns:a16="http://schemas.microsoft.com/office/drawing/2014/main" val="3685484143"/>
                    </a:ext>
                  </a:extLst>
                </a:gridCol>
                <a:gridCol w="820949">
                  <a:extLst>
                    <a:ext uri="{9D8B030D-6E8A-4147-A177-3AD203B41FA5}">
                      <a16:colId xmlns:a16="http://schemas.microsoft.com/office/drawing/2014/main" val="2004735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99842888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3090024404"/>
                    </a:ext>
                  </a:extLst>
                </a:gridCol>
                <a:gridCol w="729760">
                  <a:extLst>
                    <a:ext uri="{9D8B030D-6E8A-4147-A177-3AD203B41FA5}">
                      <a16:colId xmlns:a16="http://schemas.microsoft.com/office/drawing/2014/main" val="3181659627"/>
                    </a:ext>
                  </a:extLst>
                </a:gridCol>
              </a:tblGrid>
              <a:tr h="362243">
                <a:tc rowSpan="5"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Variable X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                  Variable Y (outcome)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3348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7951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+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31230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 + 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444523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a +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b + 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16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16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CAA-E7E1-EE49-B04A-AE466AC1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solidFill>
                  <a:srgbClr val="7030A0"/>
                </a:solidFill>
              </a:rPr>
              <a:t>Associations Between Binary Y and Binary X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97A-D9A6-AB4C-B53A-ED32394E9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CHS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Frequency of asthma among Males =  99/517 = 0.19  </a:t>
            </a:r>
          </a:p>
          <a:p>
            <a:r>
              <a:rPr lang="en-US" sz="2400" dirty="0"/>
              <a:t>Frequency of asthma among Females =  110/479 = 0.23  </a:t>
            </a:r>
          </a:p>
          <a:p>
            <a:r>
              <a:rPr lang="en-US" sz="2400" dirty="0"/>
              <a:t>Is there an association between asthma and biological sex?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7261-8BCF-9543-9787-9E1AD3D9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C61F1D-5072-0842-8F28-80F8C58C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26922"/>
              </p:ext>
            </p:extLst>
          </p:nvPr>
        </p:nvGraphicFramePr>
        <p:xfrm>
          <a:off x="1837593" y="2190079"/>
          <a:ext cx="4220306" cy="1811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643">
                  <a:extLst>
                    <a:ext uri="{9D8B030D-6E8A-4147-A177-3AD203B41FA5}">
                      <a16:colId xmlns:a16="http://schemas.microsoft.com/office/drawing/2014/main" val="3685484143"/>
                    </a:ext>
                  </a:extLst>
                </a:gridCol>
                <a:gridCol w="820949">
                  <a:extLst>
                    <a:ext uri="{9D8B030D-6E8A-4147-A177-3AD203B41FA5}">
                      <a16:colId xmlns:a16="http://schemas.microsoft.com/office/drawing/2014/main" val="2004735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99842888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3090024404"/>
                    </a:ext>
                  </a:extLst>
                </a:gridCol>
                <a:gridCol w="729760">
                  <a:extLst>
                    <a:ext uri="{9D8B030D-6E8A-4147-A177-3AD203B41FA5}">
                      <a16:colId xmlns:a16="http://schemas.microsoft.com/office/drawing/2014/main" val="3181659627"/>
                    </a:ext>
                  </a:extLst>
                </a:gridCol>
              </a:tblGrid>
              <a:tr h="362243">
                <a:tc rowSpan="5"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       Sex 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                          Asthma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3348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7951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31230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444523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787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209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16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07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84" y="509360"/>
            <a:ext cx="8686800" cy="9657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Odds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is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is estimated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For a fair coin, odds of heads = 0.5/0.5 = 1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of Lotto jackpot are roughly 1 in 3.5 million = 2.8 x 10</a:t>
                </a:r>
                <a:r>
                  <a:rPr lang="en-US" sz="2400" baseline="30000" dirty="0"/>
                  <a:t>-7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Frequencies/Proportions/probabilities range between 0 and 1: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range between 0 and +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are often mathematically easier to work with than proportions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  <a:blipFill>
                <a:blip r:embed="rId3"/>
                <a:stretch>
                  <a:fillRect l="-884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333" y="341977"/>
            <a:ext cx="7178084" cy="965755"/>
          </a:xfrm>
        </p:spPr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 Odds Ratios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307732"/>
                <a:ext cx="8686801" cy="503019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200" dirty="0"/>
                  <a:t>Want a single number to measure the association between Y and X (analog to the correlation for a pair of quantitative/continuous variables)</a:t>
                </a:r>
              </a:p>
              <a:p>
                <a:pPr marL="0" indent="0">
                  <a:buNone/>
                </a:pPr>
                <a:r>
                  <a:rPr lang="en-US" sz="1400" dirty="0"/>
                  <a:t>					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is estimated by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(= 0.19 in Asthma example)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is estimated by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(= 0.23 in Asthma example)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Ratio of the odds (odds ratio):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num>
                      <m:den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odds that Y will occur (Y = 1) given X=1 compared to odds that Y will occur (Y = 1) given X = 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 asthma example, odds of asthma among males compared to odds of asthma among females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OR = 1  means odds of Y=1 are the same for X=0 and X=1: </a:t>
                </a:r>
                <a:r>
                  <a:rPr lang="en-US" b="1" dirty="0"/>
                  <a:t>no association between X and Y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OR &gt; 1 means odds of Y= 1 are larger for X=1  than for X = 0: </a:t>
                </a:r>
                <a:r>
                  <a:rPr lang="en-US" b="1" dirty="0"/>
                  <a:t>positive association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OR &lt; 1 means odds of Y= 1 are smaller for X=1  than for X = 0: </a:t>
                </a:r>
                <a:r>
                  <a:rPr lang="en-US" b="1" dirty="0"/>
                  <a:t>negative association</a:t>
                </a:r>
                <a:endParaRPr lang="en-US" sz="260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odds ratio is estimated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num>
                      <m:den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 asthma example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418 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369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99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1.2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box>
                  </m:oMath>
                </a14:m>
                <a:r>
                  <a:rPr lang="en-US" dirty="0"/>
                  <a:t>. But is it significantly different from 1?</a:t>
                </a:r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307732"/>
                <a:ext cx="8686801" cy="5030192"/>
              </a:xfrm>
              <a:blipFill>
                <a:blip r:embed="rId2"/>
                <a:stretch>
                  <a:fillRect l="-292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43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4111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9519" y="1253331"/>
                <a:ext cx="7886700" cy="4716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dirty="0"/>
                  <a:t>Assume now X is continuous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In linear regression we model Ave(Y|X) = E[Y|X] = β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+ β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Here we want to model p(X) = P(Y=1|X) (= E[Y|X])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A proportion/probability/frequency needs to be between 0 and 1.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But β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+ β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X is 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∞,+∞)</m:t>
                    </m:r>
                  </m:oMath>
                </a14:m>
                <a:r>
                  <a:rPr lang="en-US" sz="2200" dirty="0"/>
                  <a:t> not in [0,1]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A linear model for p(X) will not work.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We need a different regression model!</a:t>
                </a:r>
              </a:p>
              <a:p>
                <a:pPr>
                  <a:lnSpc>
                    <a:spcPct val="150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519" y="1253331"/>
                <a:ext cx="7886700" cy="4716646"/>
              </a:xfrm>
              <a:blipFill>
                <a:blip r:embed="rId2"/>
                <a:stretch>
                  <a:fillRect l="-965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0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3345</TotalTime>
  <Words>1721</Words>
  <Application>Microsoft Macintosh PowerPoint</Application>
  <PresentationFormat>On-screen Show (4:3)</PresentationFormat>
  <Paragraphs>243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</vt:lpstr>
      <vt:lpstr>Office Theme</vt:lpstr>
      <vt:lpstr>Logistic Regression </vt:lpstr>
      <vt:lpstr>Binary Outcomes</vt:lpstr>
      <vt:lpstr>Binary Outcomes and Proportions</vt:lpstr>
      <vt:lpstr>Associations Between Binary Y and Binary X</vt:lpstr>
      <vt:lpstr>Associations Between Binary Y and Binary X</vt:lpstr>
      <vt:lpstr>Associations Between Binary Y and Binary X</vt:lpstr>
      <vt:lpstr>Odds</vt:lpstr>
      <vt:lpstr> Odds Ratios</vt:lpstr>
      <vt:lpstr>Logistic Regression</vt:lpstr>
      <vt:lpstr>Logistic Regression</vt:lpstr>
      <vt:lpstr>Interpretation of β_1</vt:lpstr>
      <vt:lpstr>Logit function</vt:lpstr>
      <vt:lpstr>Logit function</vt:lpstr>
      <vt:lpstr>Logit function</vt:lpstr>
      <vt:lpstr>Logit function</vt:lpstr>
      <vt:lpstr>Logit function</vt:lpstr>
      <vt:lpstr>Hypothesis testing </vt:lpstr>
      <vt:lpstr>Logistic Regression in R</vt:lpstr>
      <vt:lpstr>Logistic Regression Interpretation</vt:lpstr>
      <vt:lpstr>Logistic Regression Interpretation</vt:lpstr>
      <vt:lpstr>Logistic Regression with Binary X</vt:lpstr>
      <vt:lpstr>Logistic regression with multiple variables</vt:lpstr>
      <vt:lpstr>Logistic regression with multiple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Juan Pablo Lewinger</cp:lastModifiedBy>
  <cp:revision>109</cp:revision>
  <dcterms:created xsi:type="dcterms:W3CDTF">2019-04-30T18:25:21Z</dcterms:created>
  <dcterms:modified xsi:type="dcterms:W3CDTF">2021-06-29T16:53:24Z</dcterms:modified>
</cp:coreProperties>
</file>